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5" r:id="rId11"/>
    <p:sldId id="266" r:id="rId12"/>
    <p:sldId id="269" r:id="rId13"/>
    <p:sldId id="267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9636401510943228"/>
          <c:y val="0.1375680479946672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527108099100101E-2"/>
          <c:y val="0.18132874125097212"/>
          <c:w val="0.4785632151983113"/>
          <c:h val="0.7128285746028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высшее</c:v>
                </c:pt>
                <c:pt idx="1">
                  <c:v>среднее</c:v>
                </c:pt>
                <c:pt idx="2">
                  <c:v>профессионально-техническое</c:v>
                </c:pt>
                <c:pt idx="3">
                  <c:v>средне специальное</c:v>
                </c:pt>
                <c:pt idx="4">
                  <c:v>базовое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</c:v>
                </c:pt>
                <c:pt idx="1">
                  <c:v>22</c:v>
                </c:pt>
                <c:pt idx="2">
                  <c:v>11</c:v>
                </c:pt>
                <c:pt idx="3">
                  <c:v>15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681618709032325"/>
          <c:y val="0.26336379291189865"/>
          <c:w val="0.38201949783357403"/>
          <c:h val="0.53817631374291741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структура</a:t>
            </a:r>
          </a:p>
        </c:rich>
      </c:tx>
      <c:layout>
        <c:manualLayout>
          <c:xMode val="edge"/>
          <c:yMode val="edge"/>
          <c:x val="0.24931662685627523"/>
          <c:y val="0.1443021482461544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структура</c:v>
                </c:pt>
              </c:strCache>
            </c:strRef>
          </c:tx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18-24 года</c:v>
                </c:pt>
                <c:pt idx="1">
                  <c:v>25-31 год</c:v>
                </c:pt>
                <c:pt idx="2">
                  <c:v>32-39 лет</c:v>
                </c:pt>
                <c:pt idx="3">
                  <c:v>40-49 лет</c:v>
                </c:pt>
                <c:pt idx="4">
                  <c:v>50-59 лет</c:v>
                </c:pt>
                <c:pt idx="5">
                  <c:v>60 лет и старше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14</c:v>
                </c:pt>
                <c:pt idx="2">
                  <c:v>17</c:v>
                </c:pt>
                <c:pt idx="3">
                  <c:v>17</c:v>
                </c:pt>
                <c:pt idx="4">
                  <c:v>20</c:v>
                </c:pt>
                <c:pt idx="5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/>
              <a:t>Обучение в 2018 году</a:t>
            </a:r>
          </a:p>
        </c:rich>
      </c:tx>
      <c:layout>
        <c:manualLayout>
          <c:xMode val="edge"/>
          <c:yMode val="edge"/>
          <c:x val="0.19803527064488594"/>
          <c:y val="0.1716745774406826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Обучение в 2018 году</c:v>
                </c:pt>
              </c:strCache>
            </c:strRef>
          </c:tx>
          <c:dPt>
            <c:idx val="0"/>
            <c:bubble3D val="0"/>
            <c:spPr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</c:dPt>
          <c:dLbls>
            <c:dLbl>
              <c:idx val="3"/>
              <c:layout>
                <c:manualLayout>
                  <c:x val="6.2526678401166422E-2"/>
                  <c:y val="5.56795680587857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профобучение</c:v>
                </c:pt>
                <c:pt idx="1">
                  <c:v>повышение квалификации</c:v>
                </c:pt>
                <c:pt idx="2">
                  <c:v>переподготовка</c:v>
                </c:pt>
                <c:pt idx="3">
                  <c:v>обучающие курсы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411830581960846"/>
          <c:y val="0.36281646465218198"/>
          <c:w val="0.34639176123010817"/>
          <c:h val="0.49598228363965691"/>
        </c:manualLayout>
      </c:layout>
      <c:overlay val="0"/>
      <c:txPr>
        <a:bodyPr/>
        <a:lstStyle/>
        <a:p>
          <a:pPr>
            <a:defRPr sz="105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gi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77.gif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4.pn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4.png"/><Relationship Id="rId7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49.jpeg"/><Relationship Id="rId9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208823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Министерство энергетики Республики Беларусь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ГПО «</a:t>
            </a:r>
            <a:r>
              <a:rPr lang="ru-RU" sz="1800" dirty="0" err="1" smtClean="0">
                <a:solidFill>
                  <a:schemeClr val="tx1"/>
                </a:solidFill>
              </a:rPr>
              <a:t>Белтопгаз</a:t>
            </a:r>
            <a:r>
              <a:rPr lang="ru-RU" sz="1800" dirty="0" smtClean="0">
                <a:solidFill>
                  <a:schemeClr val="tx1"/>
                </a:solidFill>
              </a:rPr>
              <a:t>»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ОАО «БЕЛГАЗСТРОЙ»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Общество с ограниченной ответственностью «БЕЛГАЗНАЛАДКА»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БУКЛЕТ_ИНФА_о_БГН\Эмблема_Белтопга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45" y="1700808"/>
            <a:ext cx="2632417" cy="97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УКЛЕТ_ИНФА_о_БГН\Эмблема_Белгазстр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15" y="1750952"/>
            <a:ext cx="1284233" cy="9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УКЛЕТ_ИНФА_о_БГН\Эмблема_Минэнер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560935" cy="15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БУКЛЕТ_ИНФА_о_БГН\фото\Здан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0654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БУКЛЕТ_ИНФА_о_БГН\фото\IMG_20180207_1209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7" y="5615226"/>
            <a:ext cx="1438190" cy="10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БУКЛЕТ_ИНФА_о_БГН\фото\IMG_20181105_1208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32" y="2929903"/>
            <a:ext cx="1256853" cy="16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Вика\Фото_общ\Изображение 9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07" y="4778469"/>
            <a:ext cx="2429049" cy="141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БУКЛЕТ_ИНФА_о_БГН\7b8c3c7c-a980-46d2-830b-ad9d4492ec9e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2852936"/>
            <a:ext cx="172819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БУКЛЕТ_ИНФА_о_БГН\stroitelstvo-gazoprovod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84" y="4605706"/>
            <a:ext cx="1472121" cy="12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БУКЛЕТ_ИНФА_о_БГН\kot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11" y="2929903"/>
            <a:ext cx="2058641" cy="136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БУКЛЕТ_ИНФА_о_БГН\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55" y="4817980"/>
            <a:ext cx="1656184" cy="13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Вика\Исполнительная документация\2016_ГОД\Гурского_28\фото\Новая папка (2)\IMG_040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68" y="4950412"/>
            <a:ext cx="1110332" cy="14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9" y="4277649"/>
            <a:ext cx="1598256" cy="119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85121" y="260648"/>
            <a:ext cx="7563663" cy="469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sz="half" idx="2"/>
          </p:nvPr>
        </p:nvSpPr>
        <p:spPr>
          <a:xfrm>
            <a:off x="5148064" y="2449084"/>
            <a:ext cx="3744416" cy="763892"/>
          </a:xfrm>
        </p:spPr>
        <p:txBody>
          <a:bodyPr>
            <a:normAutofit fontScale="92500"/>
          </a:bodyPr>
          <a:lstStyle/>
          <a:p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«Реконструкция существующей котельной №1 в </a:t>
            </a:r>
            <a:r>
              <a:rPr lang="ru-RU" sz="15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Островец» 2-ой пусковой комплекс</a:t>
            </a:r>
          </a:p>
          <a:p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5868143" y="3140968"/>
            <a:ext cx="3117007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апрель-июнь 2016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котельной мощностью 70 МВт. Перенос наружного газопровода. Монтаж котла ДЕ-25. Замена насосного оборудования, вентиляторов, дымососов. Установка деаэратора. Монтаж пожарного водопровода Ду150. Устройство ГРУ.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Пусконаладочные работы.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ÐµÑÐ± Ð¿Ð¾ÑÐµÐ»ÐºÐ° ÐÑÑÑÐ¾Ð²ÐµÑ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52" y="1487113"/>
            <a:ext cx="752745" cy="9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97156"/>
            <a:ext cx="2232248" cy="148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1695353" cy="226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16910"/>
            <a:ext cx="1590696" cy="212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9" y="4746714"/>
            <a:ext cx="1477465" cy="19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0868" y="3813994"/>
            <a:ext cx="1657916" cy="221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1" y="908466"/>
            <a:ext cx="1589353" cy="21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645024"/>
            <a:ext cx="1302664" cy="8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2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85121" y="260648"/>
            <a:ext cx="7563663" cy="469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sz="half" idx="2"/>
          </p:nvPr>
        </p:nvSpPr>
        <p:spPr>
          <a:xfrm>
            <a:off x="5364088" y="1628800"/>
            <a:ext cx="3528392" cy="3179875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«Реконструкция торфобрикетного завода, расположенного по адресу: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Старобин, участок №1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строительства: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2018 года – продолжение строительства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здания бункерной, галереи первого подъема, здания подготовительного отделения торфобрикетного завода.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выгрузочного пути полезной длиной 374 м.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бункерных сырья с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вагоноопрокидывателями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425453" cy="240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8" y="3791174"/>
            <a:ext cx="2557006" cy="259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59" y="4335856"/>
            <a:ext cx="2066236" cy="21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ÐÐ°ÑÑÐ¸Ð½ÐºÐ¸ Ð¿Ð¾ Ð·Ð°Ð¿ÑÐ¾ÑÑ ÑÐ±Ð· ÑÑÐ°ÑÐ¾Ð±Ð¸Ð½ÑÐºÐ¸Ð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36" y="1048027"/>
            <a:ext cx="988841" cy="9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2160240" cy="21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10" y="4712961"/>
            <a:ext cx="2086441" cy="181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222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50" y="4521791"/>
            <a:ext cx="1812136" cy="187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27" y="4434648"/>
            <a:ext cx="2234563" cy="228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ÐÐ°ÑÑÐ¸Ð½ÐºÐ¸ Ð¿Ð¾ Ð·Ð°Ð¿ÑÐ¾ÑÑ ÑÐ±Ð· ÑÑÐ°ÑÐ¾Ð±Ð¸Ð½ÑÐºÐ¸Ð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59" y="1048027"/>
            <a:ext cx="988841" cy="9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0570"/>
            <a:ext cx="2484190" cy="25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1090"/>
            <a:ext cx="2412182" cy="244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11759"/>
            <a:ext cx="2448272" cy="24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65" y="2211759"/>
            <a:ext cx="2429142" cy="246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885121" y="260648"/>
            <a:ext cx="7563663" cy="469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1"/>
          <p:cNvSpPr txBox="1">
            <a:spLocks/>
          </p:cNvSpPr>
          <p:nvPr/>
        </p:nvSpPr>
        <p:spPr>
          <a:xfrm>
            <a:off x="4021162" y="1471331"/>
            <a:ext cx="4608512" cy="83638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«Реконструкция торфобрикетного завода, расположенного по адресу: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Старобин, участок №1»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722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60" y="4518439"/>
            <a:ext cx="2126640" cy="216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885121" y="260648"/>
            <a:ext cx="7563663" cy="469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sz="half" idx="2"/>
          </p:nvPr>
        </p:nvSpPr>
        <p:spPr>
          <a:xfrm>
            <a:off x="5005990" y="1628800"/>
            <a:ext cx="3960440" cy="1307668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«Замена котла ДКВр10\13 №4 на ОАО «ТБЗ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Ляховичский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д.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Туховичи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Ляховичского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</a:t>
            </a:r>
            <a:endParaRPr lang="ru-RU" sz="1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строительства: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 2018 года – продолжение строительства.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Ð°ÑÑÐ¸Ð½ÐºÐ¸ Ð¿Ð¾ Ð·Ð°Ð¿ÑÐ¾ÑÑ ÑÐ±Ð· Ð»ÑÑÐ¾Ð²Ð¸ÑÑÐºÐ¸Ð¹ Ð»Ð¾Ð³Ð¾ÑÐ¸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130687" cy="112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2060848"/>
            <a:ext cx="2314449" cy="239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02" y="2793092"/>
            <a:ext cx="2059326" cy="208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4581128"/>
            <a:ext cx="2098425" cy="21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84" y="1700808"/>
            <a:ext cx="2232248" cy="224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18474"/>
            <a:ext cx="1566843" cy="156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59" y="4216040"/>
            <a:ext cx="2141493" cy="21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71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66871"/>
            <a:ext cx="2195736" cy="16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 1"/>
          <p:cNvSpPr txBox="1">
            <a:spLocks/>
          </p:cNvSpPr>
          <p:nvPr/>
        </p:nvSpPr>
        <p:spPr>
          <a:xfrm>
            <a:off x="5580112" y="1772817"/>
            <a:ext cx="3640832" cy="68640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«Реконструкция комплекса объектов стадиона «Динамо» в </a:t>
            </a:r>
            <a:r>
              <a:rPr lang="ru-RU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885121" y="260648"/>
            <a:ext cx="7563663" cy="4697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1"/>
          <p:cNvSpPr txBox="1">
            <a:spLocks/>
          </p:cNvSpPr>
          <p:nvPr/>
        </p:nvSpPr>
        <p:spPr>
          <a:xfrm>
            <a:off x="5597883" y="2455338"/>
            <a:ext cx="3352800" cy="1477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строительства: февраль-май 2018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 среднего и низкого давления,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обвязка ШРП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газоснабжение низкого давления (внутренние устройства), подключение к горелке олимпийского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огня.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Пусконаладочные работы ШРП.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00" y="1547799"/>
            <a:ext cx="978283" cy="9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ownloads\IMG_20180510_1056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0065"/>
            <a:ext cx="1790779" cy="222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ownloads\IMG_20180516_1437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38" y="1123540"/>
            <a:ext cx="1758073" cy="223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wnloads\IMG-eb8d5e44eb9e5c89d00a0641237e8ec6-V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79851"/>
            <a:ext cx="2268855" cy="17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42" y="4492965"/>
            <a:ext cx="1682988" cy="224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092358"/>
            <a:ext cx="2160481" cy="162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1" y="1123540"/>
            <a:ext cx="2172367" cy="1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14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5105562"/>
            <a:ext cx="1872207" cy="16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10284" y="918541"/>
            <a:ext cx="3358151" cy="157435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1960 г.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наладочная контора со специальным конструкторским бюро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Постановлением Совета министров БССР от 23.02.1960 на основании приказа №13 Главного управления по газификации при Совете Министров БССР.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497033" cy="432048"/>
          </a:xfrm>
          <a:gradFill flip="none" rotWithShape="1">
            <a:gsLst>
              <a:gs pos="0">
                <a:schemeClr val="accent1">
                  <a:tint val="0"/>
                </a:schemeClr>
              </a:gs>
              <a:gs pos="42000">
                <a:schemeClr val="accent1">
                  <a:tint val="60000"/>
                  <a:satMod val="120000"/>
                </a:schemeClr>
              </a:gs>
              <a:gs pos="100000">
                <a:schemeClr val="accent1">
                  <a:tint val="90000"/>
                  <a:alpha val="100000"/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sz="2400" dirty="0" smtClean="0">
                <a:latin typeface="Georgia" panose="02040502050405020303" pitchFamily="18" charset="0"/>
              </a:rPr>
              <a:t>  </a:t>
            </a:r>
            <a:r>
              <a:rPr lang="ru-RU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История создания Общества</a:t>
            </a:r>
            <a:endParaRPr lang="ru-RU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2607" y="993644"/>
            <a:ext cx="360040" cy="396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          </a:t>
            </a:r>
            <a:r>
              <a:rPr lang="ru-RU" sz="9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25820" y="2841751"/>
            <a:ext cx="360040" cy="396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          </a:t>
            </a:r>
            <a:r>
              <a:rPr lang="ru-RU" sz="9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34366" y="5030874"/>
            <a:ext cx="360040" cy="396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          </a:t>
            </a:r>
            <a:r>
              <a:rPr lang="ru-RU" sz="9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097010" y="1772816"/>
            <a:ext cx="360040" cy="396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          </a:t>
            </a:r>
            <a:r>
              <a:rPr lang="ru-RU" sz="9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68143" y="3789040"/>
            <a:ext cx="360040" cy="396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            </a:t>
            </a:r>
            <a:r>
              <a:rPr lang="ru-RU" sz="9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5</a:t>
            </a: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1084059" y="2766616"/>
            <a:ext cx="3384376" cy="1827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1966 г.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наладочная контора со специальным конструкторским бюро в соответствии с Распоряжением Совета министров БССР от 02.12.1965 №1610-р и приказом начальника  Главного управления по газификации №85 от 30.12.1965 года реорганизована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Специализированное монтажное управление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Главгаза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БССР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1094597" y="4926614"/>
            <a:ext cx="3373838" cy="16116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1979 г.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Совета министров БССР от 22.05.1978 №150 и приказа начальника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Главгаза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БССР от 12.12.1978г. №173 создано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режимно-наладочное управление «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Белгазналадка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5535542" y="1700808"/>
            <a:ext cx="3002141" cy="1737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1992 г.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режимно-наладочное управление «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Белгазналадка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переименовано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режимно-наладочное арендное предприятие «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Белгазналадка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приказом № 176-ЛС от 30.09.1992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30299" y="3743956"/>
            <a:ext cx="3007384" cy="15081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1997 г.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режимно-наладочное арендное предприятие «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Белгазналадка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преобразовано в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«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Белгазаналадка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приказом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1-ПР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03.03.1997г.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0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2276872"/>
            <a:ext cx="3820055" cy="1656184"/>
          </a:xfrm>
        </p:spPr>
        <p:txBody>
          <a:bodyPr>
            <a:normAutofit fontScale="92500" lnSpcReduction="10000"/>
          </a:bodyPr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сетей и линий электроснабжения;</a:t>
            </a: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шкафных регуляторных пунктов оборудованных системой телеметрии  под заказ;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телемеханизация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узлов коммерческого учета расхода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764704"/>
            <a:ext cx="7632848" cy="639762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ООО «БЕЛГАЗНАЛАДКА» выполняет по всей республике следующий комплекс работ: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5536" y="2071914"/>
            <a:ext cx="4392488" cy="4176464"/>
          </a:xfrm>
        </p:spPr>
        <p:txBody>
          <a:bodyPr>
            <a:noAutofit/>
          </a:bodyPr>
          <a:lstStyle/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пусконаладочные работы, режимно-наладочные испытания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котлов на газообразном, жидком и твердом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паровых - давлением пара до 14 МПа и водогрейных до 150°С, производительностью до 209 МВт;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наладка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газоснабжения;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пусконаладочные работы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топливопотребляющего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оборудования;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пусконаладочные работы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водоподготовки;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наладка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вентиляции;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общестроительные  работы;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сетей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сооружений: тепловых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сетей, газопроводов, водоснабжения и канализации;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инженерных систем: тепловых пунктов и котельных, отопления, газоснабжения, водоснабжения и канализации, вентиляции и кондиционирования воздуха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наладке систем автоматизации;</a:t>
            </a:r>
          </a:p>
          <a:p>
            <a:pPr lvl="0" algn="just"/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БУКЛЕТ_ИНФА_о_БГН\ai-241219-aux-head-20170217_bearus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2883747" cy="18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5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52" y="3474746"/>
            <a:ext cx="1275227" cy="173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99" y="3201619"/>
            <a:ext cx="1288886" cy="17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43811"/>
            <a:ext cx="1441423" cy="197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8" y="3379864"/>
            <a:ext cx="1407322" cy="192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80" y="836712"/>
            <a:ext cx="1512168" cy="214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90" y="4827537"/>
            <a:ext cx="1421067" cy="20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67474"/>
            <a:ext cx="1512357" cy="214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497917"/>
            <a:ext cx="1565893" cy="215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261622" y="1340768"/>
            <a:ext cx="5040560" cy="208823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Предприятие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специальные разрешения (лицензии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Госпромнадзора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МЧС РБ на право осуществления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деятельности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промышленной безопасности,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право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пунктов газорегуляторных шкафных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свидетельство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технической компетентности,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соответствия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 2009/013/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соответствия второй категории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архитектуры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РБ на право осуществления строительства объектов первого-четвертого классов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 аккредитации согласно СТБ ИСО/МЭК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17025-2007, система менеджмента качества соответствует требованиям СТБ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9001-2015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048672" cy="541776"/>
          </a:xfrm>
        </p:spPr>
        <p:txBody>
          <a:bodyPr/>
          <a:lstStyle/>
          <a:p>
            <a:r>
              <a:rPr lang="ru-RU" sz="2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Осуществление деятельности</a:t>
            </a:r>
            <a:endParaRPr lang="ru-RU" sz="2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29" y="4027393"/>
            <a:ext cx="1440160" cy="203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2" y="1025269"/>
            <a:ext cx="1568575" cy="222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632491"/>
            <a:ext cx="864727" cy="119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77" y="5614634"/>
            <a:ext cx="870070" cy="12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66" y="5614634"/>
            <a:ext cx="881330" cy="119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" y="5381064"/>
            <a:ext cx="968691" cy="13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1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5256584" cy="93610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«БЕЛГАЗНАЛАДКА» располагает производственными базами в г. Минск, г. Гомель, г. Орша, строительной техникой, имущественными комплексами и главное высоко квалифицированными кадрами.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54534" cy="504056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Численность, состав, профессиональное обучение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777456"/>
              </p:ext>
            </p:extLst>
          </p:nvPr>
        </p:nvGraphicFramePr>
        <p:xfrm>
          <a:off x="5437411" y="980728"/>
          <a:ext cx="360040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24301779"/>
              </p:ext>
            </p:extLst>
          </p:nvPr>
        </p:nvGraphicFramePr>
        <p:xfrm>
          <a:off x="251520" y="3686700"/>
          <a:ext cx="345638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27340002"/>
              </p:ext>
            </p:extLst>
          </p:nvPr>
        </p:nvGraphicFramePr>
        <p:xfrm>
          <a:off x="3995936" y="3645024"/>
          <a:ext cx="3336032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Текст 1"/>
          <p:cNvSpPr txBox="1">
            <a:spLocks/>
          </p:cNvSpPr>
          <p:nvPr/>
        </p:nvSpPr>
        <p:spPr>
          <a:xfrm>
            <a:off x="252835" y="2204864"/>
            <a:ext cx="5184576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работающих по состоянию на 01.03.2019 года составляет 90 человек, из них: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и специалисты 52 чел., из которых инженеры-наладчики 19 чел.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человек рабочих специальностей: 7 электро-газосварщиков, 12 монтажников сантехнических систем,     2 монтажника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ПИСиА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других специальностей. 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0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1" y="3632141"/>
            <a:ext cx="1516455" cy="202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Вика\Исполнительная документация\2016_ГОД\Китайско-Белорусский индустриальный парк\фото\Новая папка\20160406_160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86" y="4365104"/>
            <a:ext cx="1680909" cy="235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554056" y="2910525"/>
            <a:ext cx="3554447" cy="2909157"/>
          </a:xfrm>
        </p:spPr>
        <p:txBody>
          <a:bodyPr>
            <a:normAutofit/>
          </a:bodyPr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строительства: июнь 2015 – октябрь 2016 гг.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строительства: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-ПЭ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315мм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давления 1МПа - 5,4 км;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-ПЭ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225мм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давления 1МПа - 1 км;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-ПЭ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90-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d63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в.д.1МПа - 0,36 км;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-стальной газопровод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325мм 1.2МПа  - 6,48 км;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-стальной газопровод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219мм 1.2МПа – 9,7 км;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-стальной газопровод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89мм 1.2МПа – 1,66 км;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-переходы через автомобильные дороги 11 шт.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7330008" cy="397760"/>
          </a:xfrm>
        </p:spPr>
        <p:txBody>
          <a:bodyPr/>
          <a:lstStyle/>
          <a:p>
            <a:r>
              <a:rPr lang="ru-RU" sz="2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076056" y="1930234"/>
            <a:ext cx="3904890" cy="794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«Инженерная инфраструктура стартовой зоны территории первоочередного освоения Китайско-Белорусского индустриального парка. Газоснабжение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07123" y="2022834"/>
            <a:ext cx="2765003" cy="1838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114374" y="1153750"/>
            <a:ext cx="1081842" cy="81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32484" y="5013176"/>
            <a:ext cx="2376000" cy="17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6" y="1039853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39434" y="3861048"/>
            <a:ext cx="2133360" cy="141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63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580112" y="1772816"/>
            <a:ext cx="3640832" cy="1372813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комплекса зданий государственного учреждения «Клинический медицинский центр» в районе дер. Ждановичи Минского района»  4 и 5 пусковой комплекс</a:t>
            </a:r>
          </a:p>
          <a:p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5121" y="260648"/>
            <a:ext cx="7563663" cy="469768"/>
          </a:xfrm>
        </p:spPr>
        <p:txBody>
          <a:bodyPr/>
          <a:lstStyle/>
          <a:p>
            <a:r>
              <a:rPr lang="ru-RU" sz="2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2432271" cy="1368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4244985"/>
            <a:ext cx="1645929" cy="1048582"/>
          </a:xfrm>
          <a:prstGeom prst="rect">
            <a:avLst/>
          </a:prstGeom>
        </p:spPr>
      </p:pic>
      <p:sp>
        <p:nvSpPr>
          <p:cNvPr id="10" name="Текст 1"/>
          <p:cNvSpPr txBox="1">
            <a:spLocks/>
          </p:cNvSpPr>
          <p:nvPr/>
        </p:nvSpPr>
        <p:spPr>
          <a:xfrm>
            <a:off x="5580112" y="3140968"/>
            <a:ext cx="3352800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пусковой комплекс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октябрь-ноябрь 2016 года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газоснабжение котельной среднего давления с установкой двух котлов 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ELLPREX 2650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мощностью 2,65МВт и одного котла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ELLPREX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970 мощностью 0,97МВт, тепломеханическая часть.</a:t>
            </a:r>
          </a:p>
          <a:p>
            <a:pPr algn="just"/>
            <a:r>
              <a:rPr lang="ru-RU" sz="13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</a:t>
            </a:r>
            <a:r>
              <a:rPr lang="ru-RU" sz="1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пусковой </a:t>
            </a:r>
            <a:r>
              <a:rPr lang="ru-RU" sz="13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pPr algn="just"/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июнь 2017</a:t>
            </a:r>
          </a:p>
          <a:p>
            <a:pPr algn="just"/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аружный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 сжиженного углеводородного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 общей протяженностью 0,42 км,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обвязки испарительной установки, подземных резервуаров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СУГ.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Пусконаладочные работы по котельной, испарительной установки </a:t>
            </a:r>
            <a:r>
              <a:rPr lang="en-US" sz="1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Dages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lh3.googleusercontent.com/eVBBXWx3UJ4cGxO31cRXJnz2gtk302Ps3c4TA-_6fEvMs0d9vgh0LajOe9Fi_Y4Xcr_ojjf7asS8sVYue5JC5yeAcJ4ZQKbfclTgExlfbgKxDS3HRWOSLTwEzrJN-ajGq8VXH41i5g=w1227-h920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62" y="3891490"/>
            <a:ext cx="1690642" cy="126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aYFutTeN236Dlr92KdeDstT4ku-X1DjJIWJChQb2zJOgiQCXELFnQMQROT3Pd7NJrhrP3QnajShkVcIlYXhq0VYroUMqUggqBLWHVrXqeCNGM5pyS94KpuSke-0E1mJtZ9oBBZ4IPQ=w1227-h920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74" y="5386407"/>
            <a:ext cx="1645929" cy="118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cqtDJi4zEMn6JR90EdcKCZIy6zowWbMCbYd_UIe16V4BQec33SYYfTpgnIuAldTBxjvYT5WGJJkpA0hftOM2ss4A00ez7UcAACRQgti5HtjQGNnSk48LxkohoAX3FX_MNTKS2kiCQQ=w1227-h920-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95" y="5386407"/>
            <a:ext cx="1584176" cy="118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9" y="4525309"/>
            <a:ext cx="1440160" cy="192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https://lh3.googleusercontent.com/jnzAmMPCNcogSxvogFQ3W7gc1eim6BEBWd5xojbZ2UukvPgn0HQLZJWxTrS-i9ILM5RRGv-y2kzTshUCOTejlpFbhcbTNW_wpLB-yRkqbIIqHOlJZSpkLTEQx3hmg_FvyId_xO7ayQ=w1227-h920-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96" y="1232756"/>
            <a:ext cx="153658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lh3.googleusercontent.com/NxX0BUz6njMui3GTrcHrtgv8sNC1aRHX2y70ubxeXOw02cXZg5o9q-he65D0HIPlUfHU5BxMI6HIfU8SDDM5MxLXMYFzK5v0z8DxcVyxOIjXFXx0FqEeHKkKjafCur3MJ_OBAt0cng=w1227-h920-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42" y="2685240"/>
            <a:ext cx="1724375" cy="12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lh3.googleusercontent.com/zxB8PQw412XuiXZoq5CQhuz2zv0_5OkMFo0Y1oAHleMn5sWST0UP4yp2WYlMU3cLJUWfFvxwrWVunYINRrJ4wAhwrqS1S6j360sFOlwpvqmCxE68HWLLwQRY6Hq-7aOG1DOxePT9bA=w690-h920-n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9" y="2578142"/>
            <a:ext cx="1309642" cy="17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www.rutena.ru/engineering/equipment/boiler/blok/img/0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03" y="2463228"/>
            <a:ext cx="1630257" cy="121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33" y="1333108"/>
            <a:ext cx="978283" cy="9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91101"/>
            <a:ext cx="1027187" cy="10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ecovo.by/images/projects/sovlovo/sovlovo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9" y="5539928"/>
            <a:ext cx="2471216" cy="12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885121" y="260648"/>
            <a:ext cx="7563663" cy="469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860032" y="2504695"/>
            <a:ext cx="4144888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пусковой комплекс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август 2016 - март 2017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газопровод высокого, среднего и низкого давления (ПЭ и сталь) общей протяженностью более 5 км.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Обвязка 3-х ШРП.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газоснабжение котельной среднего давления с установкой двух котлов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Vitoplex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VIESSMANN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мощностью 1,7МВт каждый, устройство ГРУ, отопление, вентиляция, тепломеханическая часть, автоматизация.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1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пусковой </a:t>
            </a: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апрель 2017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газоснабжение мини-котельных низкого давления: Ветеринарная зона (№10 по ГП), Накопитель (№43 ПО ГП), Санпропускник (№8.2 по ГП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отопление, вентиляция, тепломеханическая часть, автоматизация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</a:t>
            </a:r>
            <a:r>
              <a:rPr lang="ru-RU" sz="1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пусковой комплекс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январь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газоснабжение зданий откорма (поз.7.1…7.16) и галерей (поз. 35.2.2, 35.2.5, 35.2.7) низкого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 протяженностью 5,7 км с установкой 128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теплогенераторов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Biemmedue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endParaRPr lang="ru-RU" sz="500" i="1" u="sng" dirty="0" smtClean="0"/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й </a:t>
            </a:r>
            <a:r>
              <a:rPr lang="ru-RU" sz="1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пусковой комплекс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: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Газоснабжение крематора.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1"/>
          <p:cNvSpPr>
            <a:spLocks noGrp="1"/>
          </p:cNvSpPr>
          <p:nvPr>
            <p:ph type="body" sz="half" idx="2"/>
          </p:nvPr>
        </p:nvSpPr>
        <p:spPr>
          <a:xfrm>
            <a:off x="4687298" y="1556792"/>
            <a:ext cx="4540932" cy="11581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свиноводческого комплекса на 100 тыс. голов свиней в год и подъездных дорог к нему в районе д.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Совлово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Молодеченского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1-й, 2-й,   3-й, 4-й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пусковой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uniongas.by/wp-content/uploads/2018/11/agrigo_slider_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45" y="1003036"/>
            <a:ext cx="1342997" cy="17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niongas.by/wp-content/uploads/2018/11/agrigo_slider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" y="3331708"/>
            <a:ext cx="1402097" cy="18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niongas.by/wp-content/uploads/2018/11/agrigo_slider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58" y="2844881"/>
            <a:ext cx="1240520" cy="165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covo.by/images/projects/sovlovo/sovlovo-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17" y="5738015"/>
            <a:ext cx="206131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://ecovo.by/images/projects/sovlovo/sovlovo-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66" y="4676866"/>
            <a:ext cx="206131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Ð°ÑÑÐ¸Ð½ÐºÐ¸ Ð¿Ð¾ Ð·Ð°Ð¿ÑÐ¾ÑÑ ÑÐ²Ð¸Ð½Ð¾Ð²Ð¾Ð´ÑÐµÑÐºÐ¸Ð¹ ÐºÐ¾Ð¼Ð¿Ð»ÐµÐºÑ Ð² ÑÐ¾Ð²Ð»Ð¾Ð²Ð¾ ÐºÐ¾ÑÐµÐ»ÑÐ½Ð°Ñ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9" y="1003036"/>
            <a:ext cx="1275362" cy="184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65" y="3488877"/>
            <a:ext cx="1962756" cy="110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36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ÐÐ°ÑÑÐ¸Ð½ÐºÐ¸ Ð¿Ð¾ Ð·Ð°Ð¿ÑÐ¾ÑÑ Ð¼Ð¸Ð½ÑÐºÐ¸Ð¹ Ð·Ð°Ð²Ð¾Ð´ Ð³ÑÐ°Ð¶Ð´Ð°Ð½ÑÐºÐ¾Ð¹ Ð°Ð²Ð¸Ð°ÑÐ¸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09257"/>
            <a:ext cx="1190255" cy="10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1"/>
          <p:cNvSpPr txBox="1">
            <a:spLocks/>
          </p:cNvSpPr>
          <p:nvPr/>
        </p:nvSpPr>
        <p:spPr>
          <a:xfrm>
            <a:off x="5148064" y="1761292"/>
            <a:ext cx="3352800" cy="328153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авиаремонтного завода на территории Национального аэропорта «Минск».  2-я очередь строительства</a:t>
            </a:r>
          </a:p>
          <a:p>
            <a:pPr algn="just"/>
            <a:r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строительства: октябрь-ноябрь 2017 года</a:t>
            </a:r>
          </a:p>
          <a:p>
            <a:pPr algn="just"/>
            <a:r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газоснабжение котельной среднего давления с установкой двух котлов </a:t>
            </a:r>
            <a:r>
              <a:rPr lang="en-US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Unical ELLPREX </a:t>
            </a:r>
            <a:r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1850</a:t>
            </a:r>
            <a:r>
              <a:rPr lang="en-US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мощностью 1,85МВт и одного котла</a:t>
            </a:r>
            <a:r>
              <a:rPr lang="en-US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Unical ELLPREX </a:t>
            </a:r>
            <a:r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760 мощностью 0,76МВт, отопление, вентиляция, тепломеханическая часть, автоматизация. </a:t>
            </a:r>
          </a:p>
          <a:p>
            <a:pPr algn="just"/>
            <a:r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Пусконаладочные работы.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971600" y="332656"/>
            <a:ext cx="7474024" cy="3977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i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объекты строительства за 2014-2018 гг.</a:t>
            </a:r>
            <a:endParaRPr lang="ru-RU" sz="2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7806"/>
            <a:ext cx="1842472" cy="1381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2376265" cy="1679694"/>
          </a:xfrm>
          <a:prstGeom prst="rect">
            <a:avLst/>
          </a:prstGeom>
        </p:spPr>
      </p:pic>
      <p:pic>
        <p:nvPicPr>
          <p:cNvPr id="7" name="Picture 2" descr="https://lh3.googleusercontent.com/aGQDNPwQ5Pcmjx42d02ncB-6D14_b6bBQbxgTMNQU09ls2ibOHTt3VF0GEE74aXgkd-Z8F6G-FRBTr0gK1xPDD1AhWIRhk3OXwgAtyMlOmNTYVyYJ-ZQHjPFrjP4HHLQ7up8fH1PgA=w1227-h920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17" y="3056853"/>
            <a:ext cx="2176884" cy="16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2" y="3402061"/>
            <a:ext cx="17281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2" y="4271357"/>
            <a:ext cx="1756646" cy="227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161" y="4842052"/>
            <a:ext cx="2349657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51" y="6381328"/>
            <a:ext cx="1835249" cy="3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790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1216</Words>
  <Application>Microsoft Office PowerPoint</Application>
  <PresentationFormat>Экран (4:3)</PresentationFormat>
  <Paragraphs>115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Министерство энергетики Республики Беларусь ГПО «Белтопгаз» ОАО «БЕЛГАЗСТРОЙ» Общество с ограниченной ответственностью «БЕЛГАЗНАЛАДКА»  </vt:lpstr>
      <vt:lpstr>             История создания Общества</vt:lpstr>
      <vt:lpstr>Презентация PowerPoint</vt:lpstr>
      <vt:lpstr>Осуществление деятельности</vt:lpstr>
      <vt:lpstr>Численность, состав, профессиональное обучение</vt:lpstr>
      <vt:lpstr>Крупные объекты строительства за 2014-2018 гг.</vt:lpstr>
      <vt:lpstr>Крупные объекты строительства за 2014-2018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энергетики Республики Беларусь ГПО «Белтопгаз» ОАО «БЕЛГАЗСТРОЙ» Общество с ограниченной ответственностью «БЕЛГАЗНАЛАДКА»  (ООО «БЕЛГАЗНАЛАДКА»</dc:title>
  <dc:creator>User</dc:creator>
  <cp:lastModifiedBy>User</cp:lastModifiedBy>
  <cp:revision>78</cp:revision>
  <dcterms:created xsi:type="dcterms:W3CDTF">2019-03-20T11:26:24Z</dcterms:created>
  <dcterms:modified xsi:type="dcterms:W3CDTF">2019-03-27T13:37:33Z</dcterms:modified>
</cp:coreProperties>
</file>